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xlsx" ContentType="application/vnd.openxmlformats-officedocument.spreadsheetml.sheet"/>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1544"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Gavin's Data</c:v>
                </c:pt>
              </c:strCache>
            </c:strRef>
          </c:tx>
          <c:invertIfNegative val="0"/>
          <c:cat>
            <c:strRef>
              <c:f>Sheet1!$A$2:$A$4</c:f>
              <c:strCache>
                <c:ptCount val="3"/>
                <c:pt idx="0">
                  <c:v>Toothpicks</c:v>
                </c:pt>
                <c:pt idx="1">
                  <c:v>Paper</c:v>
                </c:pt>
                <c:pt idx="2">
                  <c:v>Leaves</c:v>
                </c:pt>
              </c:strCache>
            </c:strRef>
          </c:cat>
          <c:val>
            <c:numRef>
              <c:f>Sheet1!$B$2:$B$4</c:f>
              <c:numCache>
                <c:formatCode>General</c:formatCode>
                <c:ptCount val="3"/>
                <c:pt idx="0">
                  <c:v>6.0</c:v>
                </c:pt>
                <c:pt idx="1">
                  <c:v>4.0</c:v>
                </c:pt>
                <c:pt idx="2">
                  <c:v>5.0</c:v>
                </c:pt>
              </c:numCache>
            </c:numRef>
          </c:val>
        </c:ser>
        <c:ser>
          <c:idx val="1"/>
          <c:order val="1"/>
          <c:tx>
            <c:strRef>
              <c:f>Sheet1!$C$1</c:f>
              <c:strCache>
                <c:ptCount val="1"/>
                <c:pt idx="0">
                  <c:v>Rebecca's Data</c:v>
                </c:pt>
              </c:strCache>
            </c:strRef>
          </c:tx>
          <c:spPr>
            <a:solidFill>
              <a:schemeClr val="accent3">
                <a:lumMod val="75000"/>
              </a:schemeClr>
            </a:solidFill>
          </c:spPr>
          <c:invertIfNegative val="0"/>
          <c:cat>
            <c:strRef>
              <c:f>Sheet1!$A$2:$A$4</c:f>
              <c:strCache>
                <c:ptCount val="3"/>
                <c:pt idx="0">
                  <c:v>Toothpicks</c:v>
                </c:pt>
                <c:pt idx="1">
                  <c:v>Paper</c:v>
                </c:pt>
                <c:pt idx="2">
                  <c:v>Leaves</c:v>
                </c:pt>
              </c:strCache>
            </c:strRef>
          </c:cat>
          <c:val>
            <c:numRef>
              <c:f>Sheet1!$C$2:$C$4</c:f>
              <c:numCache>
                <c:formatCode>General</c:formatCode>
                <c:ptCount val="3"/>
                <c:pt idx="0">
                  <c:v>0.0</c:v>
                </c:pt>
                <c:pt idx="1">
                  <c:v>3.0</c:v>
                </c:pt>
                <c:pt idx="2">
                  <c:v>12.0</c:v>
                </c:pt>
              </c:numCache>
            </c:numRef>
          </c:val>
        </c:ser>
        <c:ser>
          <c:idx val="2"/>
          <c:order val="2"/>
          <c:tx>
            <c:strRef>
              <c:f>Sheet1!$D$1</c:f>
              <c:strCache>
                <c:ptCount val="1"/>
                <c:pt idx="0">
                  <c:v>Nikki's Data</c:v>
                </c:pt>
              </c:strCache>
            </c:strRef>
          </c:tx>
          <c:spPr>
            <a:solidFill>
              <a:srgbClr val="7B1C7B"/>
            </a:solidFill>
          </c:spPr>
          <c:invertIfNegative val="0"/>
          <c:cat>
            <c:strRef>
              <c:f>Sheet1!$A$2:$A$4</c:f>
              <c:strCache>
                <c:ptCount val="3"/>
                <c:pt idx="0">
                  <c:v>Toothpicks</c:v>
                </c:pt>
                <c:pt idx="1">
                  <c:v>Paper</c:v>
                </c:pt>
                <c:pt idx="2">
                  <c:v>Leaves</c:v>
                </c:pt>
              </c:strCache>
            </c:strRef>
          </c:cat>
          <c:val>
            <c:numRef>
              <c:f>Sheet1!$D$2:$D$4</c:f>
              <c:numCache>
                <c:formatCode>General</c:formatCode>
                <c:ptCount val="3"/>
                <c:pt idx="0">
                  <c:v>0.0</c:v>
                </c:pt>
                <c:pt idx="1">
                  <c:v>1.0</c:v>
                </c:pt>
                <c:pt idx="2">
                  <c:v>0.0</c:v>
                </c:pt>
              </c:numCache>
            </c:numRef>
          </c:val>
        </c:ser>
        <c:dLbls>
          <c:showLegendKey val="0"/>
          <c:showVal val="0"/>
          <c:showCatName val="0"/>
          <c:showSerName val="0"/>
          <c:showPercent val="0"/>
          <c:showBubbleSize val="0"/>
        </c:dLbls>
        <c:gapWidth val="150"/>
        <c:axId val="-2123960856"/>
        <c:axId val="-2123740296"/>
      </c:barChart>
      <c:catAx>
        <c:axId val="-2123960856"/>
        <c:scaling>
          <c:orientation val="minMax"/>
        </c:scaling>
        <c:delete val="0"/>
        <c:axPos val="b"/>
        <c:majorTickMark val="out"/>
        <c:minorTickMark val="none"/>
        <c:tickLblPos val="nextTo"/>
        <c:crossAx val="-2123740296"/>
        <c:crosses val="autoZero"/>
        <c:auto val="1"/>
        <c:lblAlgn val="ctr"/>
        <c:lblOffset val="100"/>
        <c:noMultiLvlLbl val="0"/>
      </c:catAx>
      <c:valAx>
        <c:axId val="-2123740296"/>
        <c:scaling>
          <c:orientation val="minMax"/>
        </c:scaling>
        <c:delete val="0"/>
        <c:axPos val="l"/>
        <c:majorGridlines/>
        <c:numFmt formatCode="General" sourceLinked="1"/>
        <c:majorTickMark val="out"/>
        <c:minorTickMark val="none"/>
        <c:tickLblPos val="nextTo"/>
        <c:crossAx val="-2123960856"/>
        <c:crosses val="autoZero"/>
        <c:crossBetween val="between"/>
      </c:valAx>
    </c:plotArea>
    <c:legend>
      <c:legendPos val="r"/>
      <c:layout>
        <c:manualLayout>
          <c:xMode val="edge"/>
          <c:yMode val="edge"/>
          <c:x val="0.64632817807985"/>
          <c:y val="0.195287581640843"/>
          <c:w val="0.35367182192015"/>
          <c:h val="0.609424836718314"/>
        </c:manualLayout>
      </c:layout>
      <c:overlay val="0"/>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0E605C-0251-4E4C-B8ED-1CAB8E881ECB}" type="datetimeFigureOut">
              <a:rPr lang="en-US" smtClean="0"/>
              <a:t>12/11/14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514988-F6EE-624E-AC09-17AE98CB1A68}" type="slidenum">
              <a:rPr lang="en-US" smtClean="0"/>
              <a:t>‹#›</a:t>
            </a:fld>
            <a:endParaRPr lang="en-US"/>
          </a:p>
        </p:txBody>
      </p:sp>
    </p:spTree>
    <p:extLst>
      <p:ext uri="{BB962C8B-B14F-4D97-AF65-F5344CB8AC3E}">
        <p14:creationId xmlns:p14="http://schemas.microsoft.com/office/powerpoint/2010/main" val="2483668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0E605C-0251-4E4C-B8ED-1CAB8E881ECB}" type="datetimeFigureOut">
              <a:rPr lang="en-US" smtClean="0"/>
              <a:t>12/11/14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514988-F6EE-624E-AC09-17AE98CB1A68}" type="slidenum">
              <a:rPr lang="en-US" smtClean="0"/>
              <a:t>‹#›</a:t>
            </a:fld>
            <a:endParaRPr lang="en-US"/>
          </a:p>
        </p:txBody>
      </p:sp>
    </p:spTree>
    <p:extLst>
      <p:ext uri="{BB962C8B-B14F-4D97-AF65-F5344CB8AC3E}">
        <p14:creationId xmlns:p14="http://schemas.microsoft.com/office/powerpoint/2010/main" val="2664071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0E605C-0251-4E4C-B8ED-1CAB8E881ECB}" type="datetimeFigureOut">
              <a:rPr lang="en-US" smtClean="0"/>
              <a:t>12/11/14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514988-F6EE-624E-AC09-17AE98CB1A68}" type="slidenum">
              <a:rPr lang="en-US" smtClean="0"/>
              <a:t>‹#›</a:t>
            </a:fld>
            <a:endParaRPr lang="en-US"/>
          </a:p>
        </p:txBody>
      </p:sp>
    </p:spTree>
    <p:extLst>
      <p:ext uri="{BB962C8B-B14F-4D97-AF65-F5344CB8AC3E}">
        <p14:creationId xmlns:p14="http://schemas.microsoft.com/office/powerpoint/2010/main" val="2207535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0E605C-0251-4E4C-B8ED-1CAB8E881ECB}" type="datetimeFigureOut">
              <a:rPr lang="en-US" smtClean="0"/>
              <a:t>12/11/14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514988-F6EE-624E-AC09-17AE98CB1A68}" type="slidenum">
              <a:rPr lang="en-US" smtClean="0"/>
              <a:t>‹#›</a:t>
            </a:fld>
            <a:endParaRPr lang="en-US"/>
          </a:p>
        </p:txBody>
      </p:sp>
    </p:spTree>
    <p:extLst>
      <p:ext uri="{BB962C8B-B14F-4D97-AF65-F5344CB8AC3E}">
        <p14:creationId xmlns:p14="http://schemas.microsoft.com/office/powerpoint/2010/main" val="1027728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0E605C-0251-4E4C-B8ED-1CAB8E881ECB}" type="datetimeFigureOut">
              <a:rPr lang="en-US" smtClean="0"/>
              <a:t>12/11/14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514988-F6EE-624E-AC09-17AE98CB1A68}" type="slidenum">
              <a:rPr lang="en-US" smtClean="0"/>
              <a:t>‹#›</a:t>
            </a:fld>
            <a:endParaRPr lang="en-US"/>
          </a:p>
        </p:txBody>
      </p:sp>
    </p:spTree>
    <p:extLst>
      <p:ext uri="{BB962C8B-B14F-4D97-AF65-F5344CB8AC3E}">
        <p14:creationId xmlns:p14="http://schemas.microsoft.com/office/powerpoint/2010/main" val="971551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0E605C-0251-4E4C-B8ED-1CAB8E881ECB}" type="datetimeFigureOut">
              <a:rPr lang="en-US" smtClean="0"/>
              <a:t>12/11/14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514988-F6EE-624E-AC09-17AE98CB1A68}" type="slidenum">
              <a:rPr lang="en-US" smtClean="0"/>
              <a:t>‹#›</a:t>
            </a:fld>
            <a:endParaRPr lang="en-US"/>
          </a:p>
        </p:txBody>
      </p:sp>
    </p:spTree>
    <p:extLst>
      <p:ext uri="{BB962C8B-B14F-4D97-AF65-F5344CB8AC3E}">
        <p14:creationId xmlns:p14="http://schemas.microsoft.com/office/powerpoint/2010/main" val="26899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0E605C-0251-4E4C-B8ED-1CAB8E881ECB}" type="datetimeFigureOut">
              <a:rPr lang="en-US" smtClean="0"/>
              <a:t>12/11/14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514988-F6EE-624E-AC09-17AE98CB1A68}" type="slidenum">
              <a:rPr lang="en-US" smtClean="0"/>
              <a:t>‹#›</a:t>
            </a:fld>
            <a:endParaRPr lang="en-US"/>
          </a:p>
        </p:txBody>
      </p:sp>
    </p:spTree>
    <p:extLst>
      <p:ext uri="{BB962C8B-B14F-4D97-AF65-F5344CB8AC3E}">
        <p14:creationId xmlns:p14="http://schemas.microsoft.com/office/powerpoint/2010/main" val="2204631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0E605C-0251-4E4C-B8ED-1CAB8E881ECB}" type="datetimeFigureOut">
              <a:rPr lang="en-US" smtClean="0"/>
              <a:t>12/11/14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514988-F6EE-624E-AC09-17AE98CB1A68}" type="slidenum">
              <a:rPr lang="en-US" smtClean="0"/>
              <a:t>‹#›</a:t>
            </a:fld>
            <a:endParaRPr lang="en-US"/>
          </a:p>
        </p:txBody>
      </p:sp>
    </p:spTree>
    <p:extLst>
      <p:ext uri="{BB962C8B-B14F-4D97-AF65-F5344CB8AC3E}">
        <p14:creationId xmlns:p14="http://schemas.microsoft.com/office/powerpoint/2010/main" val="3618411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0E605C-0251-4E4C-B8ED-1CAB8E881ECB}" type="datetimeFigureOut">
              <a:rPr lang="en-US" smtClean="0"/>
              <a:t>12/11/14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514988-F6EE-624E-AC09-17AE98CB1A68}" type="slidenum">
              <a:rPr lang="en-US" smtClean="0"/>
              <a:t>‹#›</a:t>
            </a:fld>
            <a:endParaRPr lang="en-US"/>
          </a:p>
        </p:txBody>
      </p:sp>
    </p:spTree>
    <p:extLst>
      <p:ext uri="{BB962C8B-B14F-4D97-AF65-F5344CB8AC3E}">
        <p14:creationId xmlns:p14="http://schemas.microsoft.com/office/powerpoint/2010/main" val="1158935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0E605C-0251-4E4C-B8ED-1CAB8E881ECB}" type="datetimeFigureOut">
              <a:rPr lang="en-US" smtClean="0"/>
              <a:t>12/11/14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514988-F6EE-624E-AC09-17AE98CB1A68}" type="slidenum">
              <a:rPr lang="en-US" smtClean="0"/>
              <a:t>‹#›</a:t>
            </a:fld>
            <a:endParaRPr lang="en-US"/>
          </a:p>
        </p:txBody>
      </p:sp>
    </p:spTree>
    <p:extLst>
      <p:ext uri="{BB962C8B-B14F-4D97-AF65-F5344CB8AC3E}">
        <p14:creationId xmlns:p14="http://schemas.microsoft.com/office/powerpoint/2010/main" val="113720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0E605C-0251-4E4C-B8ED-1CAB8E881ECB}" type="datetimeFigureOut">
              <a:rPr lang="en-US" smtClean="0"/>
              <a:t>12/11/14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514988-F6EE-624E-AC09-17AE98CB1A68}" type="slidenum">
              <a:rPr lang="en-US" smtClean="0"/>
              <a:t>‹#›</a:t>
            </a:fld>
            <a:endParaRPr lang="en-US"/>
          </a:p>
        </p:txBody>
      </p:sp>
    </p:spTree>
    <p:extLst>
      <p:ext uri="{BB962C8B-B14F-4D97-AF65-F5344CB8AC3E}">
        <p14:creationId xmlns:p14="http://schemas.microsoft.com/office/powerpoint/2010/main" val="103034873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0E605C-0251-4E4C-B8ED-1CAB8E881ECB}" type="datetimeFigureOut">
              <a:rPr lang="en-US" smtClean="0"/>
              <a:t>12/11/14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514988-F6EE-624E-AC09-17AE98CB1A68}" type="slidenum">
              <a:rPr lang="en-US" smtClean="0"/>
              <a:t>‹#›</a:t>
            </a:fld>
            <a:endParaRPr lang="en-US"/>
          </a:p>
        </p:txBody>
      </p:sp>
    </p:spTree>
    <p:extLst>
      <p:ext uri="{BB962C8B-B14F-4D97-AF65-F5344CB8AC3E}">
        <p14:creationId xmlns:p14="http://schemas.microsoft.com/office/powerpoint/2010/main" val="2466530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package" Target="../embeddings/Microsoft_Word_Document2.docx"/><Relationship Id="rId5" Type="http://schemas.openxmlformats.org/officeDocument/2006/relationships/image" Target="../media/image1.png"/><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0" y="0"/>
            <a:ext cx="9144000" cy="6858000"/>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2577423" y="4864873"/>
            <a:ext cx="3815181" cy="138289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6545005" y="4984614"/>
            <a:ext cx="2445586" cy="1079316"/>
          </a:xfrm>
          <a:prstGeom prst="rect">
            <a:avLst/>
          </a:prstGeom>
          <a:solidFill>
            <a:srgbClr val="9BBB5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6391595" y="2732124"/>
            <a:ext cx="2598995" cy="2069096"/>
          </a:xfrm>
          <a:prstGeom prst="rect">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271472" y="730245"/>
            <a:ext cx="2517298" cy="225112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1669681" y="211504"/>
            <a:ext cx="5808206" cy="461665"/>
          </a:xfrm>
          <a:prstGeom prst="rect">
            <a:avLst/>
          </a:prstGeom>
          <a:noFill/>
        </p:spPr>
        <p:txBody>
          <a:bodyPr wrap="square" rtlCol="0">
            <a:spAutoFit/>
          </a:bodyPr>
          <a:lstStyle/>
          <a:p>
            <a:pPr algn="ctr"/>
            <a:r>
              <a:rPr lang="en-US" sz="2400" b="1" dirty="0" smtClean="0">
                <a:solidFill>
                  <a:schemeClr val="accent1"/>
                </a:solidFill>
              </a:rPr>
              <a:t>A BUG’S LIFE: </a:t>
            </a:r>
            <a:r>
              <a:rPr lang="en-US" sz="1600" b="1" dirty="0" smtClean="0">
                <a:solidFill>
                  <a:schemeClr val="accent1"/>
                </a:solidFill>
              </a:rPr>
              <a:t>What “Habitat” Do Darkling Beetles  Prefer?   </a:t>
            </a:r>
            <a:endParaRPr lang="en-US" sz="1600" b="1" dirty="0">
              <a:solidFill>
                <a:schemeClr val="accent1"/>
              </a:solidFill>
            </a:endParaRPr>
          </a:p>
        </p:txBody>
      </p:sp>
      <p:sp>
        <p:nvSpPr>
          <p:cNvPr id="5" name="TextBox 4"/>
          <p:cNvSpPr txBox="1"/>
          <p:nvPr/>
        </p:nvSpPr>
        <p:spPr>
          <a:xfrm>
            <a:off x="271472" y="730245"/>
            <a:ext cx="2648185" cy="2492990"/>
          </a:xfrm>
          <a:prstGeom prst="rect">
            <a:avLst/>
          </a:prstGeom>
          <a:solidFill>
            <a:schemeClr val="accent3"/>
          </a:solidFill>
        </p:spPr>
        <p:txBody>
          <a:bodyPr wrap="square" rtlCol="0">
            <a:spAutoFit/>
          </a:bodyPr>
          <a:lstStyle/>
          <a:p>
            <a:r>
              <a:rPr lang="en-US" dirty="0" smtClean="0"/>
              <a:t>Purpose: </a:t>
            </a:r>
            <a:r>
              <a:rPr lang="en-US" sz="1200" dirty="0" smtClean="0"/>
              <a:t>While researching we found pictures of specific habitats darkling beetles could live in the book, Mealworms: Raise Them, Watch Them, See Them Change. We were intrigued to gather the materials for the habitat we wanted our darkling beetle to live in (tooth picks, leaves, and paper). Our purpose of our inquiry was to investigate what habitat darkling beetles prefer.</a:t>
            </a:r>
          </a:p>
          <a:p>
            <a:endParaRPr lang="en-US" dirty="0"/>
          </a:p>
        </p:txBody>
      </p:sp>
      <p:sp>
        <p:nvSpPr>
          <p:cNvPr id="6" name="TextBox 5"/>
          <p:cNvSpPr txBox="1"/>
          <p:nvPr/>
        </p:nvSpPr>
        <p:spPr>
          <a:xfrm>
            <a:off x="2577423" y="4801220"/>
            <a:ext cx="3861026" cy="1446550"/>
          </a:xfrm>
          <a:prstGeom prst="rect">
            <a:avLst/>
          </a:prstGeom>
          <a:solidFill>
            <a:srgbClr val="9BBB59"/>
          </a:solidFill>
        </p:spPr>
        <p:txBody>
          <a:bodyPr wrap="square" rtlCol="0">
            <a:spAutoFit/>
          </a:bodyPr>
          <a:lstStyle/>
          <a:p>
            <a:r>
              <a:rPr lang="en-US" dirty="0" smtClean="0"/>
              <a:t>Method: </a:t>
            </a:r>
            <a:r>
              <a:rPr lang="en-US" sz="1400" dirty="0"/>
              <a:t>We worked as a team to create the darkling beetles habitat. We made cornmeal be the floor, toothpicks on one side, paper in the middle, and leaves on the opposite side of the toothpicks. We set it up this way to collect data on where our darkling beetles would </a:t>
            </a:r>
            <a:r>
              <a:rPr lang="en-US" sz="1400" dirty="0" smtClean="0"/>
              <a:t>prefer </a:t>
            </a:r>
            <a:r>
              <a:rPr lang="en-US" sz="1400" dirty="0"/>
              <a:t>to live.</a:t>
            </a:r>
          </a:p>
        </p:txBody>
      </p:sp>
      <p:sp>
        <p:nvSpPr>
          <p:cNvPr id="7" name="TextBox 6"/>
          <p:cNvSpPr txBox="1"/>
          <p:nvPr/>
        </p:nvSpPr>
        <p:spPr>
          <a:xfrm>
            <a:off x="6967283" y="879364"/>
            <a:ext cx="1021208" cy="369332"/>
          </a:xfrm>
          <a:prstGeom prst="rect">
            <a:avLst/>
          </a:prstGeom>
          <a:noFill/>
        </p:spPr>
        <p:txBody>
          <a:bodyPr wrap="none" rtlCol="0">
            <a:spAutoFit/>
          </a:bodyPr>
          <a:lstStyle/>
          <a:p>
            <a:r>
              <a:rPr lang="en-US" dirty="0" smtClean="0"/>
              <a:t>Findings:</a:t>
            </a:r>
            <a:endParaRPr lang="en-US" dirty="0"/>
          </a:p>
        </p:txBody>
      </p:sp>
      <p:sp>
        <p:nvSpPr>
          <p:cNvPr id="8" name="TextBox 7"/>
          <p:cNvSpPr txBox="1"/>
          <p:nvPr/>
        </p:nvSpPr>
        <p:spPr>
          <a:xfrm>
            <a:off x="271472" y="3613967"/>
            <a:ext cx="1659228" cy="1846659"/>
          </a:xfrm>
          <a:prstGeom prst="rect">
            <a:avLst/>
          </a:prstGeom>
          <a:solidFill>
            <a:srgbClr val="9BBB59"/>
          </a:solidFill>
        </p:spPr>
        <p:txBody>
          <a:bodyPr wrap="none" rtlCol="0">
            <a:spAutoFit/>
          </a:bodyPr>
          <a:lstStyle/>
          <a:p>
            <a:r>
              <a:rPr lang="en-US" u="sng" dirty="0" smtClean="0"/>
              <a:t>Materials:</a:t>
            </a:r>
          </a:p>
          <a:p>
            <a:r>
              <a:rPr lang="en-US" sz="1200" dirty="0" smtClean="0"/>
              <a:t>In each </a:t>
            </a:r>
            <a:r>
              <a:rPr lang="en-US" sz="1200" dirty="0" smtClean="0"/>
              <a:t>container</a:t>
            </a:r>
          </a:p>
          <a:p>
            <a:r>
              <a:rPr lang="en-US" sz="1200" dirty="0" smtClean="0"/>
              <a:t>with the d</a:t>
            </a:r>
            <a:r>
              <a:rPr lang="en-US" sz="1200" dirty="0" smtClean="0"/>
              <a:t>imensions of: </a:t>
            </a:r>
          </a:p>
          <a:p>
            <a:r>
              <a:rPr lang="en-US" sz="1200" dirty="0" smtClean="0"/>
              <a:t> 5 ½’ by 3’ by 5 ½’  </a:t>
            </a:r>
          </a:p>
          <a:p>
            <a:r>
              <a:rPr lang="en-US" sz="1200" dirty="0" smtClean="0"/>
              <a:t>1 darkling beetle </a:t>
            </a:r>
          </a:p>
          <a:p>
            <a:r>
              <a:rPr lang="en-US" sz="1200" dirty="0" smtClean="0"/>
              <a:t>5 tooth picks </a:t>
            </a:r>
          </a:p>
          <a:p>
            <a:r>
              <a:rPr lang="en-US" sz="1200" dirty="0" smtClean="0"/>
              <a:t>4 leaves </a:t>
            </a:r>
          </a:p>
          <a:p>
            <a:r>
              <a:rPr lang="en-US" sz="1200" dirty="0" smtClean="0"/>
              <a:t>4 pieces of paper</a:t>
            </a:r>
          </a:p>
          <a:p>
            <a:r>
              <a:rPr lang="en-US" sz="1200" dirty="0" smtClean="0"/>
              <a:t>Base of cornmeal</a:t>
            </a:r>
          </a:p>
        </p:txBody>
      </p:sp>
      <p:sp>
        <p:nvSpPr>
          <p:cNvPr id="9" name="TextBox 8"/>
          <p:cNvSpPr txBox="1"/>
          <p:nvPr/>
        </p:nvSpPr>
        <p:spPr>
          <a:xfrm>
            <a:off x="6438449" y="5048267"/>
            <a:ext cx="2736647" cy="1015663"/>
          </a:xfrm>
          <a:prstGeom prst="rect">
            <a:avLst/>
          </a:prstGeom>
          <a:noFill/>
        </p:spPr>
        <p:txBody>
          <a:bodyPr wrap="none" rtlCol="0">
            <a:spAutoFit/>
          </a:bodyPr>
          <a:lstStyle/>
          <a:p>
            <a:r>
              <a:rPr lang="en-US" dirty="0" smtClean="0"/>
              <a:t>Future Wonderings: </a:t>
            </a:r>
            <a:r>
              <a:rPr lang="en-US" sz="1200" dirty="0" smtClean="0"/>
              <a:t>How does</a:t>
            </a:r>
          </a:p>
          <a:p>
            <a:r>
              <a:rPr lang="en-US" sz="1200" dirty="0" smtClean="0"/>
              <a:t> the type of lighting effect the </a:t>
            </a:r>
          </a:p>
          <a:p>
            <a:r>
              <a:rPr lang="en-US" sz="1200" dirty="0" smtClean="0"/>
              <a:t>beetles activeness. </a:t>
            </a:r>
          </a:p>
          <a:p>
            <a:endParaRPr lang="en-US" dirty="0"/>
          </a:p>
        </p:txBody>
      </p:sp>
      <p:sp>
        <p:nvSpPr>
          <p:cNvPr id="10" name="TextBox 9"/>
          <p:cNvSpPr txBox="1"/>
          <p:nvPr/>
        </p:nvSpPr>
        <p:spPr>
          <a:xfrm>
            <a:off x="3310820" y="914911"/>
            <a:ext cx="2380843" cy="369332"/>
          </a:xfrm>
          <a:prstGeom prst="rect">
            <a:avLst/>
          </a:prstGeom>
          <a:noFill/>
        </p:spPr>
        <p:txBody>
          <a:bodyPr wrap="none" rtlCol="0">
            <a:spAutoFit/>
          </a:bodyPr>
          <a:lstStyle/>
          <a:p>
            <a:r>
              <a:rPr lang="en-US" dirty="0" smtClean="0"/>
              <a:t>Observations and Data:</a:t>
            </a:r>
            <a:endParaRPr lang="en-US" dirty="0"/>
          </a:p>
        </p:txBody>
      </p:sp>
      <p:sp>
        <p:nvSpPr>
          <p:cNvPr id="11" name="TextBox 10"/>
          <p:cNvSpPr txBox="1"/>
          <p:nvPr/>
        </p:nvSpPr>
        <p:spPr>
          <a:xfrm>
            <a:off x="6964139" y="2612042"/>
            <a:ext cx="1283600" cy="369332"/>
          </a:xfrm>
          <a:prstGeom prst="rect">
            <a:avLst/>
          </a:prstGeom>
          <a:noFill/>
        </p:spPr>
        <p:txBody>
          <a:bodyPr wrap="none" rtlCol="0">
            <a:spAutoFit/>
          </a:bodyPr>
          <a:lstStyle/>
          <a:p>
            <a:r>
              <a:rPr lang="en-US" dirty="0" smtClean="0"/>
              <a:t>Limitations: </a:t>
            </a:r>
            <a:endParaRPr lang="en-US" dirty="0"/>
          </a:p>
        </p:txBody>
      </p:sp>
      <p:sp>
        <p:nvSpPr>
          <p:cNvPr id="13" name="TextBox 12"/>
          <p:cNvSpPr txBox="1"/>
          <p:nvPr/>
        </p:nvSpPr>
        <p:spPr>
          <a:xfrm>
            <a:off x="3310820" y="571587"/>
            <a:ext cx="2056385" cy="307777"/>
          </a:xfrm>
          <a:prstGeom prst="rect">
            <a:avLst/>
          </a:prstGeom>
          <a:noFill/>
        </p:spPr>
        <p:txBody>
          <a:bodyPr wrap="none" rtlCol="0">
            <a:spAutoFit/>
          </a:bodyPr>
          <a:lstStyle/>
          <a:p>
            <a:r>
              <a:rPr lang="en-US" sz="1400" dirty="0" smtClean="0">
                <a:solidFill>
                  <a:schemeClr val="accent3"/>
                </a:solidFill>
              </a:rPr>
              <a:t>Gavin, Rebecca, and Nikki </a:t>
            </a:r>
            <a:endParaRPr lang="en-US" sz="1400" dirty="0">
              <a:solidFill>
                <a:schemeClr val="accent3"/>
              </a:solidFill>
            </a:endParaRPr>
          </a:p>
        </p:txBody>
      </p:sp>
      <p:sp>
        <p:nvSpPr>
          <p:cNvPr id="18" name="TextBox 17"/>
          <p:cNvSpPr txBox="1"/>
          <p:nvPr/>
        </p:nvSpPr>
        <p:spPr>
          <a:xfrm>
            <a:off x="0" y="6057781"/>
            <a:ext cx="9353843" cy="800219"/>
          </a:xfrm>
          <a:prstGeom prst="rect">
            <a:avLst/>
          </a:prstGeom>
          <a:noFill/>
        </p:spPr>
        <p:txBody>
          <a:bodyPr wrap="none" rtlCol="0">
            <a:spAutoFit/>
          </a:bodyPr>
          <a:lstStyle/>
          <a:p>
            <a:r>
              <a:rPr lang="en-US" dirty="0" smtClean="0"/>
              <a:t>References:</a:t>
            </a:r>
          </a:p>
          <a:p>
            <a:pPr marL="285750" indent="-285750">
              <a:buFont typeface="Arial"/>
              <a:buChar char="•"/>
            </a:pPr>
            <a:r>
              <a:rPr lang="en-US" sz="1400" dirty="0"/>
              <a:t>Mason, A., &amp; </a:t>
            </a:r>
            <a:r>
              <a:rPr lang="en-US" sz="1400" dirty="0" err="1"/>
              <a:t>Vaculik</a:t>
            </a:r>
            <a:r>
              <a:rPr lang="en-US" sz="1400" dirty="0"/>
              <a:t>, A. (1998). Mealworms: Raise them, watch them, see them change. Toronto: Kids Can Press</a:t>
            </a:r>
            <a:r>
              <a:rPr lang="en-US" sz="1400" dirty="0" smtClean="0"/>
              <a:t>.</a:t>
            </a:r>
          </a:p>
          <a:p>
            <a:pPr marL="285750" indent="-285750">
              <a:buFont typeface="Arial"/>
              <a:buChar char="•"/>
            </a:pPr>
            <a:r>
              <a:rPr lang="en-US" sz="1400" dirty="0"/>
              <a:t>Salas, L., &amp; </a:t>
            </a:r>
            <a:r>
              <a:rPr lang="en-US" sz="1400" dirty="0" err="1"/>
              <a:t>Yesh</a:t>
            </a:r>
            <a:r>
              <a:rPr lang="en-US" sz="1400" dirty="0"/>
              <a:t>, J. (2009). From mealworm to beetle: Following the life cycle. Minneapolis, Minn.: Picture Window Books.</a:t>
            </a:r>
          </a:p>
        </p:txBody>
      </p:sp>
      <p:sp>
        <p:nvSpPr>
          <p:cNvPr id="19" name="TextBox 18"/>
          <p:cNvSpPr txBox="1"/>
          <p:nvPr/>
        </p:nvSpPr>
        <p:spPr>
          <a:xfrm>
            <a:off x="6392604" y="2993983"/>
            <a:ext cx="2597986" cy="1815882"/>
          </a:xfrm>
          <a:prstGeom prst="rect">
            <a:avLst/>
          </a:prstGeom>
          <a:noFill/>
        </p:spPr>
        <p:txBody>
          <a:bodyPr wrap="square" rtlCol="0">
            <a:spAutoFit/>
          </a:bodyPr>
          <a:lstStyle/>
          <a:p>
            <a:r>
              <a:rPr lang="en-US" sz="1400" dirty="0" smtClean="0"/>
              <a:t>One of our three darkling beetles was still in the  pupa stage. This limited the number of observations Nikki was able to make. After conducting the experiment we realized the environments for the darkling  were slightly different.  </a:t>
            </a:r>
            <a:endParaRPr lang="en-US" sz="1400" dirty="0"/>
          </a:p>
        </p:txBody>
      </p:sp>
      <p:graphicFrame>
        <p:nvGraphicFramePr>
          <p:cNvPr id="25" name="Chart 24"/>
          <p:cNvGraphicFramePr/>
          <p:nvPr>
            <p:extLst>
              <p:ext uri="{D42A27DB-BD31-4B8C-83A1-F6EECF244321}">
                <p14:modId xmlns:p14="http://schemas.microsoft.com/office/powerpoint/2010/main" val="2653686873"/>
              </p:ext>
            </p:extLst>
          </p:nvPr>
        </p:nvGraphicFramePr>
        <p:xfrm>
          <a:off x="3193952" y="1459594"/>
          <a:ext cx="2497711" cy="201094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6" name="Object 25"/>
          <p:cNvGraphicFramePr>
            <a:graphicFrameLocks noChangeAspect="1"/>
          </p:cNvGraphicFramePr>
          <p:nvPr>
            <p:extLst>
              <p:ext uri="{D42A27DB-BD31-4B8C-83A1-F6EECF244321}">
                <p14:modId xmlns:p14="http://schemas.microsoft.com/office/powerpoint/2010/main" val="3171160770"/>
              </p:ext>
            </p:extLst>
          </p:nvPr>
        </p:nvGraphicFramePr>
        <p:xfrm>
          <a:off x="2919657" y="3632704"/>
          <a:ext cx="2944856" cy="974986"/>
        </p:xfrm>
        <a:graphic>
          <a:graphicData uri="http://schemas.openxmlformats.org/presentationml/2006/ole">
            <mc:AlternateContent xmlns:mc="http://schemas.openxmlformats.org/markup-compatibility/2006">
              <mc:Choice xmlns:v="urn:schemas-microsoft-com:vml" Requires="v">
                <p:oleObj spid="_x0000_s1027" name="Document" r:id="rId4" imgW="5638800" imgH="1866900" progId="Word.Document.12">
                  <p:embed/>
                </p:oleObj>
              </mc:Choice>
              <mc:Fallback>
                <p:oleObj name="Document" r:id="rId4" imgW="5638800" imgH="1866900" progId="Word.Document.12">
                  <p:embed/>
                  <p:pic>
                    <p:nvPicPr>
                      <p:cNvPr id="0" name=""/>
                      <p:cNvPicPr/>
                      <p:nvPr/>
                    </p:nvPicPr>
                    <p:blipFill>
                      <a:blip r:embed="rId5"/>
                      <a:stretch>
                        <a:fillRect/>
                      </a:stretch>
                    </p:blipFill>
                    <p:spPr>
                      <a:xfrm>
                        <a:off x="2919657" y="3632704"/>
                        <a:ext cx="2944856" cy="974986"/>
                      </a:xfrm>
                      <a:prstGeom prst="rect">
                        <a:avLst/>
                      </a:prstGeom>
                    </p:spPr>
                  </p:pic>
                </p:oleObj>
              </mc:Fallback>
            </mc:AlternateContent>
          </a:graphicData>
        </a:graphic>
      </p:graphicFrame>
      <p:sp>
        <p:nvSpPr>
          <p:cNvPr id="31" name="TextBox 30"/>
          <p:cNvSpPr txBox="1"/>
          <p:nvPr/>
        </p:nvSpPr>
        <p:spPr>
          <a:xfrm>
            <a:off x="6438448" y="1101906"/>
            <a:ext cx="2705551" cy="1754327"/>
          </a:xfrm>
          <a:prstGeom prst="rect">
            <a:avLst/>
          </a:prstGeom>
          <a:noFill/>
        </p:spPr>
        <p:txBody>
          <a:bodyPr wrap="square" rtlCol="0">
            <a:spAutoFit/>
          </a:bodyPr>
          <a:lstStyle/>
          <a:p>
            <a:r>
              <a:rPr lang="en-US" sz="1200" dirty="0"/>
              <a:t>Our darkling beetles were observed most often in the leaves habitat. During our times of observation, we also noted the level of activity of our subjects. We noted that when the beetles were in the leaves they were non-active, but </a:t>
            </a:r>
            <a:r>
              <a:rPr lang="en-US" sz="1200" dirty="0" smtClean="0"/>
              <a:t>wen </a:t>
            </a:r>
            <a:r>
              <a:rPr lang="en-US" sz="1200" dirty="0"/>
              <a:t>they were observed in the paper or toothpicks habitat, they are active.</a:t>
            </a:r>
          </a:p>
          <a:p>
            <a:endParaRPr lang="en-US" sz="1200" dirty="0"/>
          </a:p>
        </p:txBody>
      </p:sp>
    </p:spTree>
    <p:extLst>
      <p:ext uri="{BB962C8B-B14F-4D97-AF65-F5344CB8AC3E}">
        <p14:creationId xmlns:p14="http://schemas.microsoft.com/office/powerpoint/2010/main" val="385296125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96</TotalTime>
  <Words>378</Words>
  <Application>Microsoft Macintosh PowerPoint</Application>
  <PresentationFormat>On-screen Show (4:3)</PresentationFormat>
  <Paragraphs>24</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Office Theme</vt:lpstr>
      <vt:lpstr>Microsoft Word Document</vt:lpstr>
      <vt:lpstr>PowerPoint Presentation</vt:lpstr>
    </vt:vector>
  </TitlesOfParts>
  <Company>USF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Gavin Baker</dc:creator>
  <cp:lastModifiedBy>Gavin Baker</cp:lastModifiedBy>
  <cp:revision>6</cp:revision>
  <dcterms:created xsi:type="dcterms:W3CDTF">2014-12-11T13:16:36Z</dcterms:created>
  <dcterms:modified xsi:type="dcterms:W3CDTF">2014-12-11T14:53:34Z</dcterms:modified>
</cp:coreProperties>
</file>